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of </a:t>
            </a: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pPr lvl="0"/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DR.SONAL MISHRA </a:t>
            </a:r>
            <a:endParaRPr lang="en-I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304800"/>
            <a:ext cx="7772400" cy="655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 dirty="0">
                <a:latin typeface="Times New Roman" pitchFamily="18" charset="0"/>
              </a:rPr>
              <a:t>a).  </a:t>
            </a:r>
            <a:r>
              <a:rPr lang="en-US" altLang="en-US" sz="3600" dirty="0">
                <a:solidFill>
                  <a:schemeClr val="accent1"/>
                </a:solidFill>
                <a:latin typeface="Times New Roman" pitchFamily="18" charset="0"/>
              </a:rPr>
              <a:t>Gram positive bacterial cell wall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3600" dirty="0">
                <a:latin typeface="Times New Roman" pitchFamily="18" charset="0"/>
              </a:rPr>
              <a:t>	Thick </a:t>
            </a:r>
            <a:r>
              <a:rPr lang="en-US" altLang="en-US" sz="3600" dirty="0" err="1">
                <a:latin typeface="Times New Roman" pitchFamily="18" charset="0"/>
              </a:rPr>
              <a:t>peptidoglycan</a:t>
            </a:r>
            <a:r>
              <a:rPr lang="en-US" altLang="en-US" sz="3600" dirty="0">
                <a:latin typeface="Times New Roman" pitchFamily="18" charset="0"/>
              </a:rPr>
              <a:t> layer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3600" dirty="0">
                <a:latin typeface="Times New Roman" pitchFamily="18" charset="0"/>
              </a:rPr>
              <a:t>	</a:t>
            </a:r>
            <a:r>
              <a:rPr lang="en-US" altLang="en-US" sz="3600" dirty="0" err="1" smtClean="0">
                <a:latin typeface="Times New Roman" pitchFamily="18" charset="0"/>
              </a:rPr>
              <a:t>pentaglycin</a:t>
            </a: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>
                <a:latin typeface="Times New Roman" pitchFamily="18" charset="0"/>
              </a:rPr>
              <a:t>cross linkage.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3600" dirty="0">
                <a:latin typeface="Times New Roman" pitchFamily="18" charset="0"/>
              </a:rPr>
              <a:t>	</a:t>
            </a:r>
            <a:r>
              <a:rPr lang="en-US" altLang="en-US" sz="3600" dirty="0" err="1">
                <a:latin typeface="Times New Roman" pitchFamily="18" charset="0"/>
              </a:rPr>
              <a:t>Teichoic</a:t>
            </a:r>
            <a:r>
              <a:rPr lang="en-US" altLang="en-US" sz="3600" dirty="0">
                <a:latin typeface="Times New Roman" pitchFamily="18" charset="0"/>
              </a:rPr>
              <a:t> acid (TA): Polymer of </a:t>
            </a:r>
            <a:r>
              <a:rPr lang="en-US" altLang="en-US" sz="3600" dirty="0" err="1">
                <a:latin typeface="Times New Roman" pitchFamily="18" charset="0"/>
              </a:rPr>
              <a:t>ribitol</a:t>
            </a:r>
            <a:r>
              <a:rPr lang="en-US" altLang="en-US" sz="3600" dirty="0">
                <a:latin typeface="Times New Roman" pitchFamily="18" charset="0"/>
              </a:rPr>
              <a:t> &amp; </a:t>
            </a:r>
            <a:r>
              <a:rPr lang="en-US" altLang="en-US" sz="3600" dirty="0" smtClean="0">
                <a:latin typeface="Times New Roman" pitchFamily="18" charset="0"/>
              </a:rPr>
              <a:t>glycerol </a:t>
            </a:r>
            <a:r>
              <a:rPr lang="en-US" altLang="en-US" sz="3600" dirty="0">
                <a:latin typeface="Times New Roman" pitchFamily="18" charset="0"/>
              </a:rPr>
              <a:t>joined by phosphate groups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3600" dirty="0" smtClean="0">
                <a:latin typeface="Times New Roman" pitchFamily="18" charset="0"/>
              </a:rPr>
              <a:t> </a:t>
            </a:r>
            <a:r>
              <a:rPr lang="en-US" altLang="en-US" sz="3600" dirty="0">
                <a:latin typeface="Times New Roman" pitchFamily="18" charset="0"/>
              </a:rPr>
              <a:t>Some have </a:t>
            </a:r>
            <a:r>
              <a:rPr lang="en-US" altLang="en-US" sz="3600" dirty="0" err="1">
                <a:latin typeface="Times New Roman" pitchFamily="18" charset="0"/>
              </a:rPr>
              <a:t>peptioglycan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teichoic</a:t>
            </a:r>
            <a:r>
              <a:rPr lang="en-US" altLang="en-US" sz="3600" dirty="0">
                <a:latin typeface="Times New Roman" pitchFamily="18" charset="0"/>
              </a:rPr>
              <a:t> acid.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3600" dirty="0" smtClean="0">
                <a:latin typeface="Times New Roman" pitchFamily="18" charset="0"/>
              </a:rPr>
              <a:t>All </a:t>
            </a:r>
            <a:r>
              <a:rPr lang="en-US" altLang="en-US" sz="3600" dirty="0">
                <a:latin typeface="Times New Roman" pitchFamily="18" charset="0"/>
              </a:rPr>
              <a:t>have </a:t>
            </a:r>
            <a:r>
              <a:rPr lang="en-US" altLang="en-US" sz="3600" dirty="0" err="1">
                <a:latin typeface="Times New Roman" pitchFamily="18" charset="0"/>
              </a:rPr>
              <a:t>lipoteichoic</a:t>
            </a:r>
            <a:r>
              <a:rPr lang="en-US" altLang="en-US" sz="3600" dirty="0">
                <a:latin typeface="Times New Roman" pitchFamily="18" charset="0"/>
              </a:rPr>
              <a:t> acid.</a:t>
            </a:r>
          </a:p>
          <a:p>
            <a:pPr>
              <a:lnSpc>
                <a:spcPct val="120000"/>
              </a:lnSpc>
              <a:buNone/>
            </a:pPr>
            <a:r>
              <a:rPr lang="en-US" altLang="en-US" sz="2800" dirty="0">
                <a:latin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90600" y="304800"/>
            <a:ext cx="7696200" cy="59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en-US" sz="3200" dirty="0">
                <a:latin typeface="Arial" charset="0"/>
              </a:rPr>
              <a:t>Function of </a:t>
            </a:r>
            <a:r>
              <a:rPr lang="en-US" altLang="en-US" sz="3200" dirty="0" err="1">
                <a:latin typeface="Arial" charset="0"/>
              </a:rPr>
              <a:t>Teichoic</a:t>
            </a:r>
            <a:r>
              <a:rPr lang="en-US" altLang="en-US" sz="3200" dirty="0">
                <a:latin typeface="Arial" charset="0"/>
              </a:rPr>
              <a:t> acids: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en-US" sz="3200" dirty="0">
                <a:latin typeface="Arial" charset="0"/>
              </a:rPr>
              <a:t>         * Antigenic determinant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en-US" sz="3200" dirty="0">
                <a:latin typeface="Arial" charset="0"/>
              </a:rPr>
              <a:t>	* Participate in the supply of Mg to the cell by binding Mg</a:t>
            </a:r>
            <a:r>
              <a:rPr lang="en-US" altLang="en-US" sz="3200" b="1" dirty="0">
                <a:latin typeface="Arial" charset="0"/>
              </a:rPr>
              <a:t>++</a:t>
            </a:r>
            <a:endParaRPr lang="en-US" altLang="en-US" sz="3200" dirty="0"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en-US" sz="3200" dirty="0">
                <a:latin typeface="Arial" charset="0"/>
              </a:rPr>
              <a:t>	* regulate normal cell division.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en-US" sz="3200" dirty="0">
                <a:latin typeface="Arial" charset="0"/>
              </a:rPr>
              <a:t>     For most part, protein is not found as a constituent of the G</a:t>
            </a:r>
            <a:r>
              <a:rPr lang="en-US" altLang="en-US" sz="3200" b="1" dirty="0">
                <a:latin typeface="Arial" charset="0"/>
              </a:rPr>
              <a:t>+</a:t>
            </a:r>
            <a:r>
              <a:rPr lang="en-US" altLang="en-US" sz="3200" dirty="0">
                <a:latin typeface="Arial" charset="0"/>
              </a:rPr>
              <a:t> cell   </a:t>
            </a:r>
            <a:r>
              <a:rPr lang="en-US" altLang="en-US" sz="3200" dirty="0" smtClean="0">
                <a:latin typeface="Arial" charset="0"/>
              </a:rPr>
              <a:t>wall.</a:t>
            </a:r>
            <a:endParaRPr lang="en-US" altLang="en-US" sz="3200" dirty="0"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altLang="en-US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latin typeface="Times New Roman" pitchFamily="18" charset="0"/>
              </a:rPr>
              <a:t>Structure of the Gram-positive Cell Wall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18" r="22388"/>
          <a:stretch>
            <a:fillRect/>
          </a:stretch>
        </p:blipFill>
        <p:spPr>
          <a:xfrm>
            <a:off x="914400" y="1981200"/>
            <a:ext cx="3124200" cy="4191000"/>
          </a:xfrm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0"/>
            <a:ext cx="8229600" cy="6705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(b) </a:t>
            </a:r>
            <a:r>
              <a:rPr lang="en-US" altLang="en-US" sz="2800" dirty="0">
                <a:solidFill>
                  <a:schemeClr val="accent1"/>
                </a:solidFill>
                <a:latin typeface="Times New Roman" pitchFamily="18" charset="0"/>
              </a:rPr>
              <a:t>Gram negative bacterial cell wall</a:t>
            </a:r>
            <a:r>
              <a:rPr lang="en-US" altLang="en-US" sz="2800" dirty="0">
                <a:latin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</a:rPr>
              <a:t>	Thin </a:t>
            </a:r>
            <a:r>
              <a:rPr lang="en-US" altLang="en-US" sz="2800" dirty="0" err="1">
                <a:latin typeface="Times New Roman" pitchFamily="18" charset="0"/>
              </a:rPr>
              <a:t>peptidoglycan</a:t>
            </a:r>
            <a:endParaRPr lang="en-US" altLang="en-US" sz="2800" dirty="0">
              <a:latin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</a:rPr>
              <a:t>Tetrapeptide</a:t>
            </a:r>
            <a:r>
              <a:rPr lang="en-US" altLang="en-US" sz="2800" dirty="0">
                <a:latin typeface="Times New Roman" pitchFamily="18" charset="0"/>
              </a:rPr>
              <a:t> cross linkage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</a:rPr>
              <a:t>	A second membrane structure: protein and </a:t>
            </a:r>
            <a:r>
              <a:rPr lang="en-US" altLang="en-US" sz="2800" dirty="0" err="1">
                <a:latin typeface="Times New Roman" pitchFamily="18" charset="0"/>
              </a:rPr>
              <a:t>lipopolysaccharide</a:t>
            </a:r>
            <a:r>
              <a:rPr lang="en-US" altLang="en-US" sz="2800" dirty="0">
                <a:latin typeface="Times New Roman" pitchFamily="18" charset="0"/>
              </a:rPr>
              <a:t> (LPS</a:t>
            </a:r>
            <a:r>
              <a:rPr lang="en-US" altLang="en-US" sz="2800" dirty="0" smtClean="0">
                <a:latin typeface="Times New Roman" pitchFamily="18" charset="0"/>
              </a:rPr>
              <a:t>).</a:t>
            </a:r>
            <a:endParaRPr lang="en-US" altLang="en-US" sz="2800" dirty="0">
              <a:latin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</a:rPr>
              <a:t>     polysaccharide- repeated sequences of a few sugars (e.g. gal- </a:t>
            </a:r>
            <a:r>
              <a:rPr lang="en-US" altLang="en-US" sz="2800" dirty="0" err="1">
                <a:latin typeface="Times New Roman" pitchFamily="18" charset="0"/>
              </a:rPr>
              <a:t>mann-rham</a:t>
            </a:r>
            <a:r>
              <a:rPr lang="en-US" altLang="en-US" sz="2800" dirty="0">
                <a:latin typeface="Times New Roman" pitchFamily="18" charset="0"/>
              </a:rPr>
              <a:t>)  n=10-20  </a:t>
            </a:r>
            <a:r>
              <a:rPr lang="en-US" altLang="en-US" sz="2800" dirty="0">
                <a:solidFill>
                  <a:schemeClr val="accent1"/>
                </a:solidFill>
                <a:latin typeface="Times New Roman" pitchFamily="18" charset="0"/>
              </a:rPr>
              <a:t>O antigen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>
                <a:latin typeface="Times New Roman" pitchFamily="18" charset="0"/>
              </a:rPr>
              <a:t>Structure of peptidoglycan</a:t>
            </a:r>
            <a:r>
              <a:rPr lang="en-US" altLang="en-US" sz="2800">
                <a:latin typeface="Times New Roman" pitchFamily="18" charset="0"/>
              </a:rPr>
              <a:t>(3)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itchFamily="18" charset="0"/>
              </a:rPr>
              <a:t>Chemistry of LPS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pPr algn="ctr"/>
            <a:r>
              <a:rPr lang="en-US" altLang="en-US">
                <a:latin typeface="Times New Roman" pitchFamily="18" charset="0"/>
              </a:rPr>
              <a:t>The Gram-negative outer membrane</a:t>
            </a:r>
            <a:r>
              <a:rPr lang="en-US" altLang="en-US" sz="2400">
                <a:latin typeface="Times New Roman" pitchFamily="18" charset="0"/>
              </a:rPr>
              <a:t>(1)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15400" cy="1143000"/>
          </a:xfrm>
          <a:noFill/>
          <a:ln/>
        </p:spPr>
        <p:txBody>
          <a:bodyPr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The Gram-negative outer membrane</a:t>
            </a:r>
            <a:r>
              <a:rPr lang="en-US" altLang="en-US" sz="2400">
                <a:latin typeface="Times New Roman" pitchFamily="18" charset="0"/>
              </a:rPr>
              <a:t>(2)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ph idx="1"/>
          </p:nvPr>
        </p:nvGraphicFramePr>
        <p:xfrm>
          <a:off x="2286000" y="2338388"/>
          <a:ext cx="4572000" cy="3048000"/>
        </p:xfrm>
        <a:graphic>
          <a:graphicData uri="http://schemas.openxmlformats.org/presentationml/2006/ole">
            <p:oleObj spid="_x0000_s4098" name="Photo Editor Photo" r:id="rId3" imgW="4572396" imgH="3048264" progId="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3" descr="comparison_of_gram-positiv_784"/>
          <p:cNvSpPr>
            <a:spLocks noGrp="1" noChangeAspect="1" noChangeArrowheads="1"/>
          </p:cNvSpPr>
          <p:nvPr isPhoto="1"/>
        </p:nvSpPr>
        <p:spPr bwMode="auto">
          <a:xfrm>
            <a:off x="838200" y="457200"/>
            <a:ext cx="7632700" cy="5400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030245-B432-4D39-B0CE-CDB880E44E0D}" type="slidenum">
              <a:rPr lang="ar-SA" sz="1400">
                <a:latin typeface="Times New Roman" pitchFamily="18" charset="0"/>
                <a:cs typeface="Arial" charset="0"/>
              </a:rPr>
              <a:pPr algn="r"/>
              <a:t>19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914400"/>
          </a:xfrm>
        </p:spPr>
        <p:txBody>
          <a:bodyPr anchor="ctr"/>
          <a:lstStyle/>
          <a:p>
            <a:r>
              <a:rPr lang="en-US" dirty="0" smtClean="0"/>
              <a:t>A typical </a:t>
            </a:r>
            <a:r>
              <a:rPr lang="en-US" dirty="0"/>
              <a:t>Cell Walls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4288" y="1371600"/>
            <a:ext cx="7859712" cy="4953000"/>
          </a:xfrm>
        </p:spPr>
        <p:txBody>
          <a:bodyPr/>
          <a:lstStyle/>
          <a:p>
            <a:r>
              <a:rPr lang="en-US" sz="2800"/>
              <a:t>Some bacterial groups lack typical cell wall structure i.e. </a:t>
            </a:r>
            <a:r>
              <a:rPr lang="en-US" sz="2800" i="1"/>
              <a:t>Mycobacterium </a:t>
            </a:r>
            <a:r>
              <a:rPr lang="en-US" sz="2800"/>
              <a:t>and </a:t>
            </a:r>
            <a:r>
              <a:rPr lang="en-US" sz="2800" i="1"/>
              <a:t>Nocardia</a:t>
            </a:r>
          </a:p>
          <a:p>
            <a:pPr lvl="1"/>
            <a:r>
              <a:rPr lang="en-US" sz="2400"/>
              <a:t>Gram-positive cell wall structure with lipid </a:t>
            </a:r>
            <a:r>
              <a:rPr lang="en-US" sz="2400" b="1">
                <a:solidFill>
                  <a:schemeClr val="accent1"/>
                </a:solidFill>
              </a:rPr>
              <a:t>mycolic acid</a:t>
            </a:r>
            <a:r>
              <a:rPr lang="en-US" sz="2400" b="1"/>
              <a:t> </a:t>
            </a:r>
            <a:r>
              <a:rPr lang="en-US" sz="2400"/>
              <a:t>(cord factor) </a:t>
            </a:r>
          </a:p>
          <a:p>
            <a:pPr lvl="2"/>
            <a:r>
              <a:rPr lang="en-US" sz="2000"/>
              <a:t>pathogenicity and high degree of resistance to certain chemicals and dyes</a:t>
            </a:r>
          </a:p>
          <a:p>
            <a:pPr lvl="2"/>
            <a:r>
              <a:rPr lang="en-US" sz="2000"/>
              <a:t>basis for </a:t>
            </a:r>
            <a:r>
              <a:rPr lang="en-US" sz="2000" b="1">
                <a:solidFill>
                  <a:schemeClr val="accent1"/>
                </a:solidFill>
              </a:rPr>
              <a:t>acid-fast stain</a:t>
            </a:r>
            <a:r>
              <a:rPr lang="en-US" sz="2000"/>
              <a:t> used for diagnosis of infections caused by these microorganisms</a:t>
            </a:r>
          </a:p>
          <a:p>
            <a:r>
              <a:rPr lang="en-US" sz="2800"/>
              <a:t>Some have no cell wall i.e. </a:t>
            </a:r>
            <a:r>
              <a:rPr lang="en-US" sz="2800" i="1"/>
              <a:t>Mycoplasma</a:t>
            </a:r>
            <a:r>
              <a:rPr lang="en-US" sz="2800"/>
              <a:t> </a:t>
            </a:r>
          </a:p>
          <a:p>
            <a:pPr lvl="1"/>
            <a:r>
              <a:rPr lang="en-US" sz="2400"/>
              <a:t>cell wall is stabilized by sterols</a:t>
            </a:r>
          </a:p>
          <a:p>
            <a:pPr lvl="1"/>
            <a:r>
              <a:rPr lang="en-US" sz="2400"/>
              <a:t>pleomorphic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8720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wall of bacteria- </a:t>
            </a:r>
          </a:p>
          <a:p>
            <a:pPr lvl="0"/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 and rigid structure, </a:t>
            </a:r>
          </a:p>
          <a:p>
            <a:pPr lvl="0"/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20-25 nm in thickness and weighs about 20-25% of dry weight of the cell.</a:t>
            </a:r>
          </a:p>
          <a:p>
            <a:pPr lvl="0"/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part is peptidoglycan which is a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mucopeptide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composed of N-acetyl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muramic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and N-acetyl glucosamine molecules alternating in chains, cross linked by peptide sub units. </a:t>
            </a:r>
          </a:p>
        </p:txBody>
      </p:sp>
    </p:spTree>
    <p:extLst>
      <p:ext uri="{BB962C8B-B14F-4D97-AF65-F5344CB8AC3E}">
        <p14:creationId xmlns:p14="http://schemas.microsoft.com/office/powerpoint/2010/main" xmlns="" val="368458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0"/>
            <a:ext cx="8001000" cy="6858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2. Cell Membrane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Function: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a. control permeability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b. </a:t>
            </a:r>
            <a:r>
              <a:rPr lang="en-US" altLang="en-US" sz="2800" dirty="0" err="1">
                <a:latin typeface="Times New Roman" pitchFamily="18" charset="0"/>
              </a:rPr>
              <a:t>transporte’s</a:t>
            </a:r>
            <a:r>
              <a:rPr lang="en-US" altLang="en-US" sz="2800" dirty="0">
                <a:latin typeface="Times New Roman" pitchFamily="18" charset="0"/>
              </a:rPr>
              <a:t> and protons for cellular metabolism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c. contain enzymes to synthesis and transport 	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	cell wall substance and for metabolism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d. secret hydrolytic enzymes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e. regulate cell division.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itchFamily="18" charset="0"/>
              </a:rPr>
              <a:t>     Fluid mosaic model.  </a:t>
            </a:r>
            <a:r>
              <a:rPr lang="en-US" altLang="en-US" sz="2800" dirty="0" err="1">
                <a:latin typeface="Times New Roman" pitchFamily="18" charset="0"/>
              </a:rPr>
              <a:t>phospholipid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bilayer</a:t>
            </a:r>
            <a:r>
              <a:rPr lang="en-US" altLang="en-US" sz="2800" dirty="0">
                <a:latin typeface="Times New Roman" pitchFamily="18" charset="0"/>
              </a:rPr>
              <a:t> and protein (structure and enzymatic function).  Similar to eukaryotic cell </a:t>
            </a:r>
            <a:r>
              <a:rPr lang="en-US" altLang="en-US" sz="2800" dirty="0" smtClean="0">
                <a:latin typeface="Times New Roman" pitchFamily="18" charset="0"/>
              </a:rPr>
              <a:t>membrane.</a:t>
            </a:r>
            <a:endParaRPr lang="en-US" alt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43BB23-50E6-4A74-85DD-DD7E1AA89ECB}" type="slidenum">
              <a:rPr lang="ar-SA" sz="1400">
                <a:latin typeface="Times New Roman" pitchFamily="18" charset="0"/>
                <a:cs typeface="Arial" charset="0"/>
              </a:rPr>
              <a:pPr algn="r"/>
              <a:t>21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09571" name="Picture 6" descr="cell_membrane_structure_a_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>
                <a:latin typeface="Times New Roman" pitchFamily="18" charset="0"/>
              </a:rPr>
              <a:t>Functions of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 the cytoplasmic membrane</a:t>
            </a:r>
            <a:r>
              <a:rPr lang="en-US" altLang="en-US" sz="2800">
                <a:latin typeface="Times New Roman" pitchFamily="18" charset="0"/>
              </a:rPr>
              <a:t>(1)</a:t>
            </a:r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>
            <p:ph idx="1"/>
          </p:nvPr>
        </p:nvGraphicFramePr>
        <p:xfrm>
          <a:off x="2286000" y="2338388"/>
          <a:ext cx="4572000" cy="3048000"/>
        </p:xfrm>
        <a:graphic>
          <a:graphicData uri="http://schemas.openxmlformats.org/presentationml/2006/ole">
            <p:oleObj spid="_x0000_s5122" name="Photo Editor Photo" r:id="rId3" imgW="4572396" imgH="3048264" progId="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anchor="ctr">
            <a:normAutofit fontScale="90000"/>
          </a:bodyPr>
          <a:lstStyle/>
          <a:p>
            <a:pPr algn="ctr"/>
            <a:r>
              <a:rPr lang="en-US" altLang="en-US">
                <a:latin typeface="Times New Roman" pitchFamily="18" charset="0"/>
              </a:rPr>
              <a:t>Functions of</a:t>
            </a:r>
            <a:br>
              <a:rPr lang="en-US" altLang="en-US">
                <a:latin typeface="Times New Roman" pitchFamily="18" charset="0"/>
              </a:rPr>
            </a:br>
            <a:r>
              <a:rPr lang="en-US" altLang="en-US">
                <a:latin typeface="Times New Roman" pitchFamily="18" charset="0"/>
              </a:rPr>
              <a:t> the cytoplasmic membrane</a:t>
            </a:r>
            <a:r>
              <a:rPr lang="en-US" altLang="en-US" sz="2800">
                <a:latin typeface="Times New Roman" pitchFamily="18" charset="0"/>
              </a:rPr>
              <a:t>(2)</a:t>
            </a:r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itchFamily="18" charset="0"/>
              </a:rPr>
              <a:t>Transport proteins</a:t>
            </a:r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629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                          THANK YOU</a:t>
            </a:r>
            <a:endParaRPr lang="en-US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00" y="188640"/>
            <a:ext cx="887269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structure of bacterial cell wall –</a:t>
            </a:r>
            <a:r>
              <a:rPr lang="en-I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in to four layers- </a:t>
            </a:r>
          </a:p>
          <a:p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Slime layer and capsule,</a:t>
            </a:r>
          </a:p>
          <a:p>
            <a:pPr marL="514350" indent="-514350">
              <a:buAutoNum type="arabicPeriod"/>
            </a:pP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appendages includes flagella and fimbriae ,</a:t>
            </a:r>
          </a:p>
          <a:p>
            <a:pPr marL="514350" indent="-514350">
              <a:buAutoNum type="arabicPeriod"/>
            </a:pP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envelop i.e. Cytoplasmic membrane and cytoplasm containing granular part, nucleoid, ribosome etc. </a:t>
            </a:r>
          </a:p>
          <a:p>
            <a:pPr marL="514350" indent="-514350">
              <a:buAutoNum type="arabicPeriod"/>
            </a:pP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cell wall of bacteria- </a:t>
            </a:r>
          </a:p>
          <a:p>
            <a:endParaRPr lang="en-IN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bacteria,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to the cell against osmotic damage,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part in the cell division,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 target site for antibiotics, lysozymes and bacteriophages, carries bacterial antigens.</a:t>
            </a:r>
          </a:p>
        </p:txBody>
      </p:sp>
    </p:spTree>
    <p:extLst>
      <p:ext uri="{BB962C8B-B14F-4D97-AF65-F5344CB8AC3E}">
        <p14:creationId xmlns:p14="http://schemas.microsoft.com/office/powerpoint/2010/main" xmlns="" val="203583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>
                <a:latin typeface="Times New Roman" pitchFamily="18" charset="0"/>
              </a:rPr>
              <a:t>Cell walls of bacteria</a:t>
            </a:r>
            <a:r>
              <a:rPr lang="en-US" altLang="en-US" sz="2800">
                <a:latin typeface="Times New Roman" pitchFamily="18" charset="0"/>
              </a:rPr>
              <a:t>(2)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2298700"/>
          <a:ext cx="5676900" cy="3784600"/>
        </p:xfrm>
        <a:graphic>
          <a:graphicData uri="http://schemas.openxmlformats.org/presentationml/2006/ole">
            <p:oleObj spid="_x0000_s1026" name="Photo Editor Photo" r:id="rId3" imgW="4572396" imgH="3048264" progId="">
              <p:embed/>
            </p:oleObj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1336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>
                <a:latin typeface="Times New Roman" pitchFamily="18" charset="0"/>
              </a:rPr>
              <a:t>Cell walls of bacteria</a:t>
            </a:r>
            <a:r>
              <a:rPr lang="en-US" altLang="en-US" sz="2800">
                <a:latin typeface="Times New Roman" pitchFamily="18" charset="0"/>
              </a:rPr>
              <a:t>(3)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ph idx="1"/>
          </p:nvPr>
        </p:nvGraphicFramePr>
        <p:xfrm>
          <a:off x="2286000" y="2338388"/>
          <a:ext cx="4572000" cy="3048000"/>
        </p:xfrm>
        <a:graphic>
          <a:graphicData uri="http://schemas.openxmlformats.org/presentationml/2006/ole">
            <p:oleObj spid="_x0000_s2050" name="Photo Editor Photo" r:id="rId3" imgW="4572396" imgH="3048264" progId="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>
                <a:latin typeface="Times New Roman" pitchFamily="18" charset="0"/>
              </a:rPr>
              <a:t>Cell walls of bacteria</a:t>
            </a:r>
            <a:r>
              <a:rPr lang="en-US" altLang="en-US" sz="2800">
                <a:latin typeface="Times New Roman" pitchFamily="18" charset="0"/>
              </a:rPr>
              <a:t>(4)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ph idx="1"/>
          </p:nvPr>
        </p:nvGraphicFramePr>
        <p:xfrm>
          <a:off x="2286000" y="2338388"/>
          <a:ext cx="4572000" cy="3048000"/>
        </p:xfrm>
        <a:graphic>
          <a:graphicData uri="http://schemas.openxmlformats.org/presentationml/2006/ole">
            <p:oleObj spid="_x0000_s3074" name="Photo Editor Photo" r:id="rId3" imgW="4572396" imgH="3048264" progId="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</a:rPr>
              <a:t>Cell walls of bacteria</a:t>
            </a:r>
            <a:r>
              <a:rPr lang="en-US" altLang="en-US" sz="2800">
                <a:latin typeface="Times New Roman" pitchFamily="18" charset="0"/>
              </a:rPr>
              <a:t>(1)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</a:rPr>
              <a:t>Structure of peptidoglycan</a:t>
            </a:r>
            <a:r>
              <a:rPr lang="en-US" altLang="en-US" sz="2800">
                <a:latin typeface="Times New Roman" pitchFamily="18" charset="0"/>
              </a:rPr>
              <a:t>(1)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1" y="2339049"/>
            <a:ext cx="4572397" cy="3048264"/>
          </a:xfr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>
                <a:latin typeface="Times New Roman" pitchFamily="18" charset="0"/>
              </a:rPr>
              <a:t>Structure of peptidoglycan</a:t>
            </a:r>
            <a:r>
              <a:rPr lang="en-US" altLang="en-US" sz="2800">
                <a:latin typeface="Times New Roman" pitchFamily="18" charset="0"/>
              </a:rPr>
              <a:t>(2)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6019800" cy="4343400"/>
          </a:xfrm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Photo Editor Photo</vt:lpstr>
      <vt:lpstr>Slide 1</vt:lpstr>
      <vt:lpstr>Slide 2</vt:lpstr>
      <vt:lpstr>Slide 3</vt:lpstr>
      <vt:lpstr>Cell walls of bacteria(2)</vt:lpstr>
      <vt:lpstr>Cell walls of bacteria(3)</vt:lpstr>
      <vt:lpstr>Cell walls of bacteria(4)</vt:lpstr>
      <vt:lpstr>Cell walls of bacteria(1)</vt:lpstr>
      <vt:lpstr>Structure of peptidoglycan(1)</vt:lpstr>
      <vt:lpstr>Structure of peptidoglycan(2)</vt:lpstr>
      <vt:lpstr>Slide 10</vt:lpstr>
      <vt:lpstr>Slide 11</vt:lpstr>
      <vt:lpstr>Structure of the Gram-positive Cell Wall</vt:lpstr>
      <vt:lpstr>Slide 13</vt:lpstr>
      <vt:lpstr>Structure of peptidoglycan(3)</vt:lpstr>
      <vt:lpstr>Chemistry of LPS</vt:lpstr>
      <vt:lpstr>The Gram-negative outer membrane(1)</vt:lpstr>
      <vt:lpstr>The Gram-negative outer membrane(2)</vt:lpstr>
      <vt:lpstr>Slide 18</vt:lpstr>
      <vt:lpstr>A typical Cell Walls</vt:lpstr>
      <vt:lpstr>Slide 20</vt:lpstr>
      <vt:lpstr>Slide 21</vt:lpstr>
      <vt:lpstr>Functions of  the cytoplasmic membrane(1)</vt:lpstr>
      <vt:lpstr>Functions of  the cytoplasmic membrane(2)</vt:lpstr>
      <vt:lpstr>Transport proteins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DR.SONAL MISHRA</dc:creator>
  <cp:lastModifiedBy>DR.SONAL MISHRA</cp:lastModifiedBy>
  <cp:revision>2</cp:revision>
  <dcterms:created xsi:type="dcterms:W3CDTF">2006-08-16T00:00:00Z</dcterms:created>
  <dcterms:modified xsi:type="dcterms:W3CDTF">2026-06-24T07:01:47Z</dcterms:modified>
</cp:coreProperties>
</file>